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85E06-7570-4A78-A12B-A98E4586AC33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08334-DE47-4F4B-BD4A-83EF2742E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08334-DE47-4F4B-BD4A-83EF2742ED0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A3A2-B646-41C3-A8F3-75305D153D2D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F1D3-181C-45A4-96BA-BFA5FBDEEF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928794" y="1600219"/>
            <a:ext cx="5214974" cy="9000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</a:t>
            </a:r>
            <a:r>
              <a:rPr kumimoji="0" lang="en-US" altLang="ko-KR" sz="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가칭</a:t>
            </a:r>
            <a:r>
              <a:rPr kumimoji="0" lang="en-US" altLang="ko-KR" sz="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kumimoji="0" lang="ko-KR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고려대학교 실험동물자원 관리위원회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학교본부관련자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기획예산처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관리처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연구처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산학협력단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 smtClean="0">
                <a:latin typeface="+mj-lt"/>
                <a:ea typeface="+mj-ea"/>
                <a:cs typeface="+mj-cs"/>
              </a:rPr>
              <a:t>동물시설책임자</a:t>
            </a:r>
            <a:r>
              <a:rPr lang="en-US" altLang="ko-KR" sz="1200" dirty="0" smtClean="0">
                <a:latin typeface="+mj-lt"/>
                <a:ea typeface="+mj-ea"/>
                <a:cs typeface="+mj-cs"/>
              </a:rPr>
              <a:t>: 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생명과학대학</a:t>
            </a:r>
            <a:r>
              <a:rPr lang="en-US" altLang="ko-KR" sz="1200" dirty="0" smtClean="0">
                <a:latin typeface="+mj-lt"/>
                <a:ea typeface="+mj-ea"/>
                <a:cs typeface="+mj-cs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의과대학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병원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), 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보건과학대학</a:t>
            </a:r>
            <a:r>
              <a:rPr lang="en-US" altLang="ko-KR" sz="1200" dirty="0" smtClean="0">
                <a:latin typeface="+mj-lt"/>
                <a:ea typeface="+mj-ea"/>
                <a:cs typeface="+mj-cs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세종캠퍼스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 smtClean="0">
                <a:latin typeface="+mj-lt"/>
                <a:ea typeface="+mj-ea"/>
                <a:cs typeface="+mj-cs"/>
              </a:rPr>
              <a:t>관련위원회책임자</a:t>
            </a:r>
            <a:r>
              <a:rPr lang="en-US" altLang="ko-KR" sz="1200" dirty="0" smtClean="0">
                <a:latin typeface="+mj-lt"/>
                <a:ea typeface="+mj-ea"/>
                <a:cs typeface="+mj-cs"/>
              </a:rPr>
              <a:t>: 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동물실험윤리위원장</a:t>
            </a:r>
            <a:r>
              <a:rPr lang="en-US" altLang="ko-KR" sz="1200" dirty="0" smtClean="0">
                <a:latin typeface="+mj-lt"/>
                <a:ea typeface="+mj-ea"/>
                <a:cs typeface="+mj-cs"/>
              </a:rPr>
              <a:t>/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실험동물운영위원장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1000108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총장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071810"/>
            <a:ext cx="192882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200" u="sng" dirty="0" smtClean="0"/>
              <a:t>생명과학대학</a:t>
            </a:r>
            <a:endParaRPr lang="en-US" altLang="ko-KR" sz="1200" u="sng" dirty="0" smtClean="0"/>
          </a:p>
          <a:p>
            <a:r>
              <a:rPr lang="en-US" altLang="ko-KR" sz="1200" dirty="0" smtClean="0"/>
              <a:t>-</a:t>
            </a:r>
            <a:r>
              <a:rPr lang="ko-KR" altLang="en-US" sz="1200" b="1" dirty="0" err="1" smtClean="0"/>
              <a:t>녹지관</a:t>
            </a:r>
            <a:r>
              <a:rPr lang="ko-KR" altLang="en-US" sz="1200" b="1" dirty="0" smtClean="0"/>
              <a:t> </a:t>
            </a:r>
            <a:r>
              <a:rPr lang="ko-KR" altLang="en-US" sz="1200" u="sng" dirty="0" err="1" smtClean="0"/>
              <a:t>실험동물사육실운영위원회</a:t>
            </a:r>
            <a:endParaRPr lang="en-US" altLang="ko-KR" sz="1200" u="sng" dirty="0" smtClean="0"/>
          </a:p>
          <a:p>
            <a:endParaRPr lang="en-US" altLang="ko-KR" sz="1200" u="sng" dirty="0" smtClean="0"/>
          </a:p>
          <a:p>
            <a:r>
              <a:rPr lang="en-US" altLang="ko-KR" sz="1200" dirty="0" smtClean="0"/>
              <a:t>-</a:t>
            </a:r>
            <a:r>
              <a:rPr lang="ko-KR" altLang="en-US" sz="1200" dirty="0" smtClean="0"/>
              <a:t>동관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서관</a:t>
            </a:r>
            <a:r>
              <a:rPr lang="en-US" altLang="ko-KR" sz="1200" dirty="0" smtClean="0"/>
              <a:t>/CJ</a:t>
            </a:r>
            <a:r>
              <a:rPr lang="ko-KR" altLang="en-US" sz="1200" dirty="0" smtClean="0"/>
              <a:t>식품안전관 </a:t>
            </a:r>
            <a:endParaRPr lang="en-US" altLang="ko-KR" sz="1200" dirty="0" smtClean="0"/>
          </a:p>
          <a:p>
            <a:r>
              <a:rPr lang="en-US" altLang="ko-KR" sz="1200" dirty="0" smtClean="0"/>
              <a:t>    </a:t>
            </a:r>
            <a:r>
              <a:rPr lang="ko-KR" altLang="en-US" sz="1200" dirty="0" err="1" smtClean="0"/>
              <a:t>실험동물사육실운영위원회</a:t>
            </a:r>
            <a:endParaRPr lang="ko-KR" alt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31046" y="3071810"/>
            <a:ext cx="20002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200" u="sng" dirty="0" smtClean="0"/>
              <a:t>의과대학</a:t>
            </a:r>
            <a:r>
              <a:rPr lang="en-US" altLang="ko-KR" sz="1200" u="sng" dirty="0" smtClean="0"/>
              <a:t>/</a:t>
            </a:r>
            <a:r>
              <a:rPr lang="ko-KR" altLang="en-US" sz="1200" u="sng" dirty="0" smtClean="0"/>
              <a:t>병원</a:t>
            </a:r>
            <a:endParaRPr lang="en-US" altLang="ko-KR" sz="1200" u="sng" dirty="0" smtClean="0"/>
          </a:p>
          <a:p>
            <a:r>
              <a:rPr lang="en-US" altLang="ko-KR" sz="1200" dirty="0" smtClean="0"/>
              <a:t>-</a:t>
            </a:r>
            <a:r>
              <a:rPr lang="ko-KR" altLang="en-US" sz="1200" dirty="0" smtClean="0"/>
              <a:t>안암병원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운영위윈회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-</a:t>
            </a:r>
            <a:r>
              <a:rPr lang="ko-KR" altLang="en-US" sz="1200" dirty="0" smtClean="0"/>
              <a:t>구로병원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운영위원회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-</a:t>
            </a:r>
            <a:r>
              <a:rPr lang="ko-KR" altLang="en-US" sz="1200" dirty="0" smtClean="0"/>
              <a:t>안산병원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운영위원회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3071810"/>
            <a:ext cx="12858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200" u="sng" dirty="0" smtClean="0"/>
              <a:t>보건과학대학</a:t>
            </a:r>
            <a:endParaRPr lang="en-US" altLang="ko-KR" sz="1200" u="sng" dirty="0" smtClean="0"/>
          </a:p>
          <a:p>
            <a:r>
              <a:rPr lang="ko-KR" altLang="en-US" sz="1200" dirty="0" err="1" smtClean="0"/>
              <a:t>실험동물사육실운영위원회</a:t>
            </a:r>
            <a:endParaRPr lang="en-US" altLang="ko-KR" sz="1200" u="sng" dirty="0" smtClean="0"/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286643" y="3071810"/>
            <a:ext cx="128588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200" u="sng" dirty="0" smtClean="0"/>
              <a:t>세종캠퍼스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r>
              <a:rPr lang="ko-KR" altLang="en-US" sz="1200" dirty="0" err="1" smtClean="0"/>
              <a:t>실험동물사육실운영위원회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필요시</a:t>
            </a:r>
            <a:r>
              <a:rPr lang="en-US" altLang="ko-KR" sz="1200" dirty="0" smtClean="0"/>
              <a:t>)</a:t>
            </a:r>
          </a:p>
          <a:p>
            <a:endParaRPr lang="ko-KR" altLang="en-US" sz="1200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28662" y="2856664"/>
            <a:ext cx="6858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5400000">
            <a:off x="821505" y="296382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3107521" y="296382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5400000">
            <a:off x="6322231" y="296465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7679553" y="296382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>
            <a:off x="4249124" y="2677496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5400000">
            <a:off x="4269713" y="150105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55500" y="3071810"/>
            <a:ext cx="126422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200" u="sng" dirty="0" smtClean="0"/>
              <a:t>중앙</a:t>
            </a:r>
            <a:endParaRPr lang="en-US" altLang="ko-KR" sz="1200" u="sng" dirty="0" smtClean="0"/>
          </a:p>
          <a:p>
            <a:r>
              <a:rPr lang="ko-KR" altLang="en-US" sz="1200" u="sng" dirty="0" err="1" smtClean="0"/>
              <a:t>실험동물사육실</a:t>
            </a:r>
            <a:endParaRPr lang="en-US" altLang="ko-KR" sz="1200" u="sng" dirty="0" smtClean="0"/>
          </a:p>
          <a:p>
            <a:endParaRPr lang="en-US" altLang="ko-KR" sz="1200" u="sng" dirty="0" smtClean="0"/>
          </a:p>
          <a:p>
            <a:pPr>
              <a:buFontTx/>
              <a:buChar char="-"/>
            </a:pPr>
            <a:r>
              <a:rPr lang="ko-KR" altLang="en-US" sz="1200" dirty="0" smtClean="0"/>
              <a:t>장기적으로 설치 필요성 연구</a:t>
            </a:r>
            <a:endParaRPr lang="ko-KR" altLang="en-US" sz="1200" dirty="0"/>
          </a:p>
        </p:txBody>
      </p:sp>
      <p:cxnSp>
        <p:nvCxnSpPr>
          <p:cNvPr id="23" name="직선 연결선 22"/>
          <p:cNvCxnSpPr/>
          <p:nvPr/>
        </p:nvCxnSpPr>
        <p:spPr>
          <a:xfrm rot="5400000">
            <a:off x="4893471" y="296465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71736" y="214290"/>
            <a:ext cx="38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고려대학교 실험동물시설 관리 방안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5720" y="702214"/>
            <a:ext cx="260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관리위원회 구성방안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5720" y="492919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ko-KR" altLang="en-US" sz="1200" dirty="0" smtClean="0"/>
              <a:t>고려사항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고려대학교 동물실험시설 전체를 총괄할 관리위원회 설치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위원회 산하에 각 동물실험시설을 직접적으로 운영하는 운영위원회를 소속시킴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각 시설의 운영위원회는 해당 연구시설의 동물실험 시설을 감독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운영하고 그 내용을 관리위원회에 보고</a:t>
            </a:r>
            <a:endParaRPr lang="en-US" altLang="ko-KR" sz="1200" dirty="0" smtClean="0"/>
          </a:p>
          <a:p>
            <a:pPr marL="342900" indent="-342900"/>
            <a:r>
              <a:rPr lang="ko-KR" altLang="en-US" sz="1200" dirty="0" smtClean="0"/>
              <a:t>참고</a:t>
            </a:r>
            <a:r>
              <a:rPr lang="en-US" altLang="ko-KR" sz="1200" dirty="0" smtClean="0"/>
              <a:t>:  </a:t>
            </a:r>
          </a:p>
          <a:p>
            <a:pPr marL="342900" indent="-342900">
              <a:buAutoNum type="arabicPeriod"/>
            </a:pPr>
            <a:r>
              <a:rPr lang="ko-KR" altLang="en-US" sz="1200" dirty="0" smtClean="0"/>
              <a:t>농림부 동물보호법에 의해 설치된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본교 </a:t>
            </a:r>
            <a:r>
              <a:rPr lang="en-US" altLang="ko-KR" sz="1200" dirty="0" smtClean="0"/>
              <a:t>2009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8</a:t>
            </a:r>
            <a:r>
              <a:rPr lang="ko-KR" altLang="en-US" sz="1200" dirty="0" smtClean="0"/>
              <a:t>월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“</a:t>
            </a:r>
            <a:r>
              <a:rPr lang="ko-KR" altLang="en-US" sz="1200" dirty="0" smtClean="0"/>
              <a:t>동물실험윤리위원회</a:t>
            </a:r>
            <a:r>
              <a:rPr lang="en-US" altLang="ko-KR" sz="1200" dirty="0" smtClean="0"/>
              <a:t>”</a:t>
            </a:r>
            <a:r>
              <a:rPr lang="ko-KR" altLang="en-US" sz="1200" dirty="0" smtClean="0"/>
              <a:t>와  보건복지가족부 실험동물에 관한 법률에 의해 설치될</a:t>
            </a:r>
            <a:r>
              <a:rPr lang="en-US" altLang="ko-KR" sz="1200" dirty="0" smtClean="0"/>
              <a:t>(2010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3</a:t>
            </a:r>
            <a:r>
              <a:rPr lang="ko-KR" altLang="en-US" sz="1200" dirty="0" smtClean="0"/>
              <a:t>월까지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“</a:t>
            </a:r>
            <a:r>
              <a:rPr lang="ko-KR" altLang="en-US" sz="1200" dirty="0" smtClean="0"/>
              <a:t>실험동물운영위원회</a:t>
            </a:r>
            <a:r>
              <a:rPr lang="en-US" altLang="ko-KR" sz="1200" dirty="0" smtClean="0"/>
              <a:t>”</a:t>
            </a:r>
            <a:r>
              <a:rPr lang="ko-KR" altLang="en-US" sz="1200" dirty="0" smtClean="0"/>
              <a:t>와 위원회 구성 및 업무 협조필요 </a:t>
            </a:r>
            <a:r>
              <a:rPr lang="en-US" altLang="ko-KR" sz="1200" dirty="0" smtClean="0"/>
              <a:t>– </a:t>
            </a:r>
            <a:r>
              <a:rPr lang="ko-KR" altLang="en-US" sz="1200" dirty="0" smtClean="0"/>
              <a:t>구성 및 기능의 중복 가능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원활한 연구비 집행과 연구지원을 위해 관리위원회 혹은 각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명의의 사업자 등록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영수증발급 필요</a:t>
            </a:r>
            <a:endParaRPr lang="ko-KR" alt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244395" y="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Page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143240" y="1661491"/>
            <a:ext cx="2500330" cy="9000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서울대학교 실험동물자원 관리원</a:t>
            </a:r>
            <a:endParaRPr kumimoji="0" lang="en-US" altLang="ko-KR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 smtClean="0">
                <a:latin typeface="+mj-lt"/>
                <a:ea typeface="+mj-ea"/>
                <a:cs typeface="+mj-cs"/>
              </a:rPr>
              <a:t>대학본부 관계자</a:t>
            </a:r>
            <a:endParaRPr lang="en-US" altLang="ko-KR" sz="1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 smtClean="0">
                <a:latin typeface="+mj-lt"/>
                <a:ea typeface="+mj-ea"/>
                <a:cs typeface="+mj-cs"/>
              </a:rPr>
              <a:t>각 동물사육시설 책임자</a:t>
            </a:r>
            <a:endParaRPr kumimoji="0" lang="ko-KR" altLang="en-US" sz="1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1062366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총장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3155406"/>
            <a:ext cx="1143009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 u="sng" dirty="0" err="1" smtClean="0"/>
              <a:t>생명과학부</a:t>
            </a:r>
            <a:endParaRPr lang="en-US" altLang="ko-KR" sz="1000" u="sng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실험동물사육실</a:t>
            </a:r>
            <a:endParaRPr lang="en-US" altLang="ko-KR" sz="1000" dirty="0" smtClean="0"/>
          </a:p>
          <a:p>
            <a:r>
              <a:rPr lang="en-US" altLang="ko-KR" sz="1000" dirty="0" smtClean="0"/>
              <a:t>-SPF</a:t>
            </a:r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약 </a:t>
            </a:r>
            <a:r>
              <a:rPr lang="en-US" altLang="ko-KR" sz="1000" dirty="0" smtClean="0"/>
              <a:t>250</a:t>
            </a:r>
            <a:r>
              <a:rPr lang="ko-KR" altLang="en-US" sz="1000" dirty="0" smtClean="0"/>
              <a:t>평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관리적절</a:t>
            </a:r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3155406"/>
            <a:ext cx="142876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 u="sng" dirty="0" smtClean="0"/>
              <a:t>의과대학</a:t>
            </a:r>
            <a:r>
              <a:rPr lang="en-US" altLang="ko-KR" sz="1000" u="sng" dirty="0" smtClean="0"/>
              <a:t>/</a:t>
            </a:r>
            <a:r>
              <a:rPr lang="ko-KR" altLang="en-US" sz="1000" u="sng" dirty="0" smtClean="0"/>
              <a:t>병원</a:t>
            </a:r>
            <a:endParaRPr lang="en-US" altLang="ko-KR" sz="1000" u="sng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임상의학연구소</a:t>
            </a:r>
            <a:endParaRPr lang="en-US" altLang="ko-KR" sz="1000" dirty="0" smtClean="0"/>
          </a:p>
          <a:p>
            <a:r>
              <a:rPr lang="en-US" altLang="ko-KR" sz="1000" dirty="0" smtClean="0"/>
              <a:t>-SPF</a:t>
            </a:r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소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중동물</a:t>
            </a:r>
            <a:r>
              <a:rPr lang="ko-KR" altLang="en-US" sz="1000" dirty="0" smtClean="0"/>
              <a:t> 위주</a:t>
            </a:r>
            <a:endParaRPr lang="en-US" altLang="ko-KR" sz="1000" dirty="0" smtClean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운영적절</a:t>
            </a:r>
            <a:endParaRPr lang="en-US" altLang="ko-KR" sz="1000" dirty="0" smtClean="0"/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특수생명자원연구동</a:t>
            </a:r>
            <a:endParaRPr lang="en-US" altLang="ko-KR" sz="1000" dirty="0" smtClean="0"/>
          </a:p>
          <a:p>
            <a:r>
              <a:rPr lang="en-US" altLang="ko-KR" sz="1000" dirty="0" smtClean="0"/>
              <a:t>-SPF</a:t>
            </a:r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대형동물실포함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대규모시설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933180" y="3155406"/>
            <a:ext cx="121058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농업생명과학대학</a:t>
            </a:r>
            <a:endParaRPr lang="en-US" altLang="ko-KR" sz="1000" u="sng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실험동물사육실</a:t>
            </a:r>
            <a:endParaRPr lang="en-US" altLang="ko-KR" sz="1000" dirty="0" smtClean="0"/>
          </a:p>
          <a:p>
            <a:r>
              <a:rPr lang="en-US" altLang="ko-KR" sz="1000" dirty="0" smtClean="0"/>
              <a:t>- </a:t>
            </a:r>
          </a:p>
          <a:p>
            <a:endParaRPr lang="en-US" altLang="ko-KR" sz="1000" dirty="0" smtClean="0"/>
          </a:p>
          <a:p>
            <a:endParaRPr lang="ko-KR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4040080"/>
            <a:ext cx="113524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유전공학연구소</a:t>
            </a:r>
            <a:endParaRPr lang="en-US" altLang="ko-KR" sz="1000" u="sng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실험동물사육실</a:t>
            </a:r>
            <a:endParaRPr lang="en-US" altLang="ko-KR" sz="1000" dirty="0" smtClean="0"/>
          </a:p>
          <a:p>
            <a:pPr>
              <a:buFontTx/>
              <a:buChar char="-"/>
            </a:pPr>
            <a:r>
              <a:rPr lang="en-US" altLang="ko-KR" sz="1000" dirty="0" smtClean="0"/>
              <a:t>90</a:t>
            </a:r>
            <a:r>
              <a:rPr lang="ko-KR" altLang="en-US" sz="1000" dirty="0" smtClean="0"/>
              <a:t>평</a:t>
            </a:r>
            <a:endParaRPr lang="en-US" altLang="ko-KR" sz="1000" dirty="0" smtClean="0"/>
          </a:p>
          <a:p>
            <a:pPr>
              <a:buFontTx/>
              <a:buChar char="-"/>
            </a:pPr>
            <a:r>
              <a:rPr lang="ko-KR" altLang="en-US" sz="1000" dirty="0" smtClean="0"/>
              <a:t>소규모</a:t>
            </a:r>
            <a:endParaRPr lang="en-US" altLang="ko-KR" sz="1000" dirty="0" smtClean="0"/>
          </a:p>
          <a:p>
            <a:pPr>
              <a:buFontTx/>
              <a:buChar char="-"/>
            </a:pPr>
            <a:r>
              <a:rPr lang="ko-KR" altLang="en-US" sz="1000" dirty="0" smtClean="0"/>
              <a:t>관리부실</a:t>
            </a:r>
            <a:endParaRPr lang="ko-KR" alt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5143512"/>
            <a:ext cx="47660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ko-KR" altLang="en-US" sz="1200" dirty="0" smtClean="0"/>
              <a:t>실험동물사육시설 현황</a:t>
            </a:r>
            <a:r>
              <a:rPr lang="en-US" altLang="ko-KR" sz="1200" dirty="0" smtClean="0"/>
              <a:t>:</a:t>
            </a:r>
          </a:p>
          <a:p>
            <a:pPr marL="342900" indent="-342900"/>
            <a:r>
              <a:rPr lang="ko-KR" altLang="en-US" sz="1200" dirty="0" smtClean="0"/>
              <a:t>중앙관리위원회 산하 개별 실험동물시설의 운영위원회가 실무담당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실험동물자원관리원</a:t>
            </a:r>
            <a:r>
              <a:rPr lang="en-US" altLang="ko-KR" sz="1200" dirty="0" smtClean="0"/>
              <a:t>(250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– </a:t>
            </a:r>
            <a:r>
              <a:rPr lang="ko-KR" altLang="en-US" sz="1200" dirty="0" smtClean="0"/>
              <a:t>활용도 저하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유전공학연구소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(90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 – </a:t>
            </a:r>
            <a:r>
              <a:rPr lang="ko-KR" altLang="en-US" sz="1200" dirty="0" smtClean="0"/>
              <a:t>소규모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관리불량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의과대학 임상의학연구소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– </a:t>
            </a:r>
            <a:r>
              <a:rPr lang="ko-KR" altLang="en-US" sz="1200" dirty="0" smtClean="0"/>
              <a:t>관리적절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err="1" smtClean="0"/>
              <a:t>특수생명자원연구동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대규모</a:t>
            </a:r>
            <a:r>
              <a:rPr lang="en-US" altLang="ko-KR" sz="1200" dirty="0" smtClean="0"/>
              <a:t>)</a:t>
            </a:r>
          </a:p>
          <a:p>
            <a:pPr marL="342900" indent="-342900">
              <a:buAutoNum type="arabicPeriod"/>
            </a:pPr>
            <a:r>
              <a:rPr lang="ko-KR" altLang="en-US" sz="1200" dirty="0" err="1" smtClean="0"/>
              <a:t>생명과학부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실험동물사육실</a:t>
            </a:r>
            <a:r>
              <a:rPr lang="en-US" altLang="ko-KR" sz="1200" dirty="0" smtClean="0"/>
              <a:t>(250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2008</a:t>
            </a:r>
            <a:r>
              <a:rPr lang="ko-KR" altLang="en-US" sz="1200" dirty="0" smtClean="0"/>
              <a:t>년 신축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관리적절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농업생명과학대학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– </a:t>
            </a:r>
            <a:r>
              <a:rPr lang="ko-KR" altLang="en-US" sz="1200" dirty="0" smtClean="0"/>
              <a:t>관리적절</a:t>
            </a:r>
            <a:endParaRPr lang="ko-KR" altLang="en-US" sz="1200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28662" y="2940123"/>
            <a:ext cx="6858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5400000">
            <a:off x="821505" y="304728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2250265" y="304728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5400000">
            <a:off x="6326089" y="304728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7679553" y="304728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>
            <a:off x="4249124" y="2741578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5400000">
            <a:off x="4269713" y="154383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8596" y="3155406"/>
            <a:ext cx="1214446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 u="sng" dirty="0" smtClean="0"/>
              <a:t>중앙실험동물자원관리원</a:t>
            </a:r>
            <a:endParaRPr lang="en-US" altLang="ko-KR" sz="1000" u="sng" dirty="0" smtClean="0"/>
          </a:p>
          <a:p>
            <a:r>
              <a:rPr lang="en-US" altLang="ko-KR" sz="1000" dirty="0" smtClean="0"/>
              <a:t>-SPF </a:t>
            </a:r>
          </a:p>
          <a:p>
            <a:pPr>
              <a:buFontTx/>
              <a:buChar char="-"/>
            </a:pPr>
            <a:r>
              <a:rPr lang="en-US" altLang="ko-KR" sz="1000" dirty="0" smtClean="0"/>
              <a:t>250</a:t>
            </a:r>
            <a:r>
              <a:rPr lang="ko-KR" altLang="en-US" sz="1000" dirty="0" smtClean="0"/>
              <a:t>평</a:t>
            </a:r>
            <a:endParaRPr lang="en-US" altLang="ko-KR" sz="1000" dirty="0" smtClean="0"/>
          </a:p>
          <a:p>
            <a:pPr>
              <a:buFontTx/>
              <a:buChar char="-"/>
            </a:pPr>
            <a:r>
              <a:rPr lang="ko-KR" altLang="en-US" sz="1000" dirty="0" smtClean="0"/>
              <a:t>활용도 저하</a:t>
            </a:r>
            <a:endParaRPr lang="ko-KR" altLang="en-US" sz="1000" dirty="0"/>
          </a:p>
        </p:txBody>
      </p:sp>
      <p:cxnSp>
        <p:nvCxnSpPr>
          <p:cNvPr id="23" name="직선 연결선 22"/>
          <p:cNvCxnSpPr/>
          <p:nvPr/>
        </p:nvCxnSpPr>
        <p:spPr>
          <a:xfrm rot="5400000">
            <a:off x="4785431" y="304833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06836" y="3155406"/>
            <a:ext cx="117961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약학대학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실험동물사육실</a:t>
            </a:r>
            <a:endParaRPr lang="en-US" altLang="ko-KR" sz="1000" dirty="0" smtClean="0"/>
          </a:p>
          <a:p>
            <a:r>
              <a:rPr lang="en-US" altLang="ko-KR" sz="1000" dirty="0" smtClean="0"/>
              <a:t>-SPF</a:t>
            </a:r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관리적절</a:t>
            </a:r>
            <a:endParaRPr lang="ko-KR" alt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7294405" y="3155406"/>
            <a:ext cx="113524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000" u="sng" dirty="0" smtClean="0"/>
              <a:t>수의과대학</a:t>
            </a:r>
            <a:endParaRPr lang="en-US" altLang="ko-KR" sz="1000" u="sng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err="1" smtClean="0"/>
              <a:t>실험동물사육실</a:t>
            </a:r>
            <a:endParaRPr lang="en-US" altLang="ko-KR" sz="1000" dirty="0" smtClean="0"/>
          </a:p>
          <a:p>
            <a:r>
              <a:rPr lang="en-US" altLang="ko-KR" sz="1000" dirty="0" smtClean="0"/>
              <a:t>-SPF</a:t>
            </a:r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약</a:t>
            </a:r>
            <a:r>
              <a:rPr lang="en-US" altLang="ko-KR" sz="1000" dirty="0" smtClean="0"/>
              <a:t>250</a:t>
            </a:r>
            <a:r>
              <a:rPr lang="ko-KR" altLang="en-US" sz="1000" dirty="0" smtClean="0"/>
              <a:t>평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관리적절</a:t>
            </a:r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71736" y="214290"/>
            <a:ext cx="38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고려대학교 실험동물시설 관리 방안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785794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참고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서울대학교 관리체계</a:t>
            </a:r>
            <a:endParaRPr lang="ko-KR" altLang="en-US" dirty="0"/>
          </a:p>
        </p:txBody>
      </p:sp>
      <p:cxnSp>
        <p:nvCxnSpPr>
          <p:cNvPr id="28" name="직선 연결선 27"/>
          <p:cNvCxnSpPr/>
          <p:nvPr/>
        </p:nvCxnSpPr>
        <p:spPr>
          <a:xfrm rot="5400000">
            <a:off x="3607587" y="305698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44395" y="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Page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14480" y="5072074"/>
            <a:ext cx="1357322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u="sng" dirty="0" smtClean="0"/>
              <a:t>*</a:t>
            </a:r>
            <a:r>
              <a:rPr lang="ko-KR" altLang="en-US" sz="1000" u="sng" dirty="0" smtClean="0"/>
              <a:t>참고</a:t>
            </a:r>
            <a:r>
              <a:rPr lang="en-US" altLang="ko-KR" sz="1000" u="sng" dirty="0" smtClean="0"/>
              <a:t>: </a:t>
            </a:r>
            <a:r>
              <a:rPr lang="ko-KR" altLang="en-US" sz="1000" u="sng" dirty="0" smtClean="0"/>
              <a:t>고려대학교 </a:t>
            </a:r>
            <a:endParaRPr lang="en-US" altLang="ko-KR" sz="1000" u="sng" dirty="0" smtClean="0"/>
          </a:p>
          <a:p>
            <a:r>
              <a:rPr lang="ko-KR" altLang="en-US" sz="1000" u="sng" dirty="0" smtClean="0"/>
              <a:t>생명과학대학</a:t>
            </a:r>
            <a:r>
              <a:rPr lang="en-US" altLang="ko-KR" sz="1000" u="sng" dirty="0" smtClean="0"/>
              <a:t>(</a:t>
            </a:r>
            <a:r>
              <a:rPr lang="ko-KR" altLang="en-US" sz="1000" u="sng" dirty="0" smtClean="0"/>
              <a:t>녹지</a:t>
            </a:r>
            <a:r>
              <a:rPr lang="en-US" altLang="ko-KR" sz="1000" u="sng" dirty="0" smtClean="0"/>
              <a:t>)</a:t>
            </a:r>
            <a:endParaRPr lang="en-US" altLang="ko-KR" sz="1000" dirty="0" smtClean="0"/>
          </a:p>
          <a:p>
            <a:r>
              <a:rPr lang="en-US" altLang="ko-KR" sz="1000" dirty="0" smtClean="0"/>
              <a:t>-SPF/</a:t>
            </a:r>
            <a:r>
              <a:rPr lang="ko-KR" altLang="en-US" sz="1000" dirty="0" smtClean="0"/>
              <a:t>준</a:t>
            </a:r>
            <a:r>
              <a:rPr lang="en-US" altLang="ko-KR" sz="1000" dirty="0" smtClean="0"/>
              <a:t>SPF/</a:t>
            </a:r>
            <a:r>
              <a:rPr lang="ko-KR" altLang="en-US" sz="1000" dirty="0" smtClean="0"/>
              <a:t>일반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약 </a:t>
            </a:r>
            <a:r>
              <a:rPr lang="en-US" altLang="ko-KR" sz="1000" dirty="0" smtClean="0"/>
              <a:t>100</a:t>
            </a:r>
            <a:r>
              <a:rPr lang="ko-KR" altLang="en-US" sz="1000" dirty="0" smtClean="0"/>
              <a:t>평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관리적절</a:t>
            </a:r>
            <a:endParaRPr lang="en-US" altLang="ko-KR" sz="1000" dirty="0" smtClean="0"/>
          </a:p>
          <a:p>
            <a:r>
              <a:rPr lang="en-US" altLang="ko-KR" sz="1000" dirty="0" smtClean="0"/>
              <a:t>-</a:t>
            </a:r>
            <a:r>
              <a:rPr lang="ko-KR" altLang="en-US" sz="1000" dirty="0" smtClean="0"/>
              <a:t>시설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운영 개선필요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571736" y="214290"/>
            <a:ext cx="38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고려대학교 실험동물시설 관리 방안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5720" y="666351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시설확충</a:t>
            </a:r>
            <a:r>
              <a:rPr lang="en-US" altLang="ko-KR" dirty="0" smtClean="0"/>
              <a:t>/</a:t>
            </a:r>
            <a:r>
              <a:rPr lang="ko-KR" altLang="en-US" dirty="0" smtClean="0"/>
              <a:t>개선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5720" y="1094979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200" b="1" u="sng" dirty="0" smtClean="0"/>
              <a:t>2-1) </a:t>
            </a:r>
            <a:r>
              <a:rPr lang="ko-KR" altLang="en-US" sz="1200" b="1" u="sng" dirty="0" smtClean="0"/>
              <a:t>장기과제 </a:t>
            </a:r>
            <a:r>
              <a:rPr lang="en-US" altLang="ko-KR" sz="1200" b="1" u="sng" dirty="0" smtClean="0"/>
              <a:t>- </a:t>
            </a:r>
            <a:r>
              <a:rPr lang="ko-KR" altLang="en-US" sz="1200" b="1" u="sng" dirty="0" smtClean="0"/>
              <a:t>대규모 동물실험시설 설치</a:t>
            </a:r>
            <a:r>
              <a:rPr lang="en-US" altLang="ko-KR" sz="1200" b="1" u="sng" dirty="0" smtClean="0"/>
              <a:t> </a:t>
            </a:r>
          </a:p>
          <a:p>
            <a:pPr marL="342900" indent="-342900"/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필요성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대규모 시설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장비를 필요로 하는 통합적 협력연구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고려대학교 전체 연구 지원</a:t>
            </a:r>
            <a:r>
              <a:rPr lang="en-US" altLang="ko-KR" sz="1200" dirty="0" smtClean="0"/>
              <a:t> </a:t>
            </a:r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추진기간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고려대 발전계획에 따른 장기적 비전에 따라 설치방안 연구 필요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형태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신축 </a:t>
            </a:r>
            <a:r>
              <a:rPr lang="ko-KR" altLang="en-US" sz="1200" dirty="0" err="1" smtClean="0"/>
              <a:t>중앙실험동물실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규모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약 </a:t>
            </a:r>
            <a:r>
              <a:rPr lang="en-US" altLang="ko-KR" sz="1200" dirty="0" smtClean="0"/>
              <a:t>1,000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/SPF/</a:t>
            </a:r>
            <a:r>
              <a:rPr lang="ko-KR" altLang="en-US" sz="1200" dirty="0" smtClean="0"/>
              <a:t>일반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대 동물 수용 가능한 시설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예산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약 </a:t>
            </a:r>
            <a:r>
              <a:rPr lang="en-US" altLang="ko-KR" sz="1200" dirty="0" smtClean="0"/>
              <a:t>300</a:t>
            </a:r>
            <a:r>
              <a:rPr lang="ko-KR" altLang="en-US" sz="1200" dirty="0" smtClean="0"/>
              <a:t>억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건축비제외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시설비 </a:t>
            </a:r>
            <a:r>
              <a:rPr lang="en-US" altLang="ko-KR" sz="1200" dirty="0" smtClean="0"/>
              <a:t>200</a:t>
            </a:r>
            <a:r>
              <a:rPr lang="ko-KR" altLang="en-US" sz="1200" dirty="0" smtClean="0"/>
              <a:t>억 </a:t>
            </a:r>
            <a:r>
              <a:rPr lang="en-US" altLang="ko-KR" sz="1200" dirty="0" smtClean="0"/>
              <a:t>+ </a:t>
            </a:r>
            <a:r>
              <a:rPr lang="ko-KR" altLang="en-US" sz="1200" dirty="0" smtClean="0"/>
              <a:t>장비 </a:t>
            </a:r>
            <a:r>
              <a:rPr lang="en-US" altLang="ko-KR" sz="1200" dirty="0" smtClean="0"/>
              <a:t>100</a:t>
            </a:r>
            <a:r>
              <a:rPr lang="ko-KR" altLang="en-US" sz="1200" dirty="0" smtClean="0"/>
              <a:t>억</a:t>
            </a:r>
            <a:r>
              <a:rPr lang="en-US" altLang="ko-KR" sz="1200" dirty="0" smtClean="0"/>
              <a:t>) </a:t>
            </a:r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인력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수의사</a:t>
            </a:r>
            <a:r>
              <a:rPr lang="en-US" altLang="ko-KR" sz="1200" dirty="0" smtClean="0"/>
              <a:t>(2~3</a:t>
            </a:r>
            <a:r>
              <a:rPr lang="ko-KR" altLang="en-US" sz="1200" dirty="0" smtClean="0"/>
              <a:t>인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연구원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직원</a:t>
            </a:r>
            <a:r>
              <a:rPr lang="en-US" altLang="ko-KR" sz="1200" dirty="0" smtClean="0"/>
              <a:t>(20</a:t>
            </a:r>
            <a:r>
              <a:rPr lang="ko-KR" altLang="en-US" sz="1200" dirty="0" smtClean="0"/>
              <a:t>인</a:t>
            </a:r>
            <a:r>
              <a:rPr lang="en-US" altLang="ko-KR" sz="1200" dirty="0" smtClean="0"/>
              <a:t>)</a:t>
            </a:r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연간운영비</a:t>
            </a:r>
            <a:r>
              <a:rPr lang="en-US" altLang="ko-KR" sz="1200" dirty="0" smtClean="0"/>
              <a:t>: 20~30</a:t>
            </a:r>
            <a:r>
              <a:rPr lang="ko-KR" altLang="en-US" sz="1200" dirty="0" smtClean="0"/>
              <a:t>억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인건비</a:t>
            </a:r>
            <a:r>
              <a:rPr lang="en-US" altLang="ko-KR" sz="1200" dirty="0" smtClean="0"/>
              <a:t>/</a:t>
            </a:r>
            <a:r>
              <a:rPr lang="ko-KR" altLang="en-US" sz="1200" dirty="0" err="1" smtClean="0"/>
              <a:t>미생물검사비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시설유지 정비비용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주요 성패 결정요인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연구자 접근 편의성 확보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자체관리능력이 성패 결정</a:t>
            </a:r>
            <a:r>
              <a:rPr lang="en-US" altLang="ko-KR" sz="1200" dirty="0" smtClean="0"/>
              <a:t> </a:t>
            </a:r>
          </a:p>
          <a:p>
            <a:pPr marL="342900" indent="-342900"/>
            <a:r>
              <a:rPr lang="en-US" altLang="ko-KR" sz="1200" dirty="0" smtClean="0"/>
              <a:t>      * </a:t>
            </a:r>
            <a:r>
              <a:rPr lang="ko-KR" altLang="en-US" sz="1200" dirty="0" smtClean="0"/>
              <a:t>참고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서울대 </a:t>
            </a:r>
            <a:r>
              <a:rPr lang="ko-KR" altLang="en-US" sz="1200" dirty="0" err="1" smtClean="0"/>
              <a:t>중앙동물실</a:t>
            </a:r>
            <a:r>
              <a:rPr lang="en-US" altLang="ko-KR" sz="1200" dirty="0" smtClean="0"/>
              <a:t>(1000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성균관대 삼성생명과학연구소</a:t>
            </a:r>
            <a:r>
              <a:rPr lang="en-US" altLang="ko-KR" sz="1200" dirty="0" smtClean="0"/>
              <a:t>(700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성균관대 수원실험동물연구센터</a:t>
            </a:r>
            <a:r>
              <a:rPr lang="en-US" altLang="ko-KR" sz="1200" dirty="0" smtClean="0"/>
              <a:t>(1000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</a:p>
          <a:p>
            <a:pPr marL="342900" indent="-342900"/>
            <a:r>
              <a:rPr lang="en-US" altLang="ko-KR" sz="1200" dirty="0" smtClean="0"/>
              <a:t>                </a:t>
            </a:r>
            <a:r>
              <a:rPr lang="ko-KR" altLang="en-US" sz="1200" dirty="0" err="1" smtClean="0"/>
              <a:t>가천의대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암당뇨연구원</a:t>
            </a:r>
            <a:r>
              <a:rPr lang="en-US" altLang="ko-KR" sz="1200" dirty="0" smtClean="0"/>
              <a:t>(870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연세의대 임상의학연구센터</a:t>
            </a:r>
            <a:r>
              <a:rPr lang="en-US" altLang="ko-KR" sz="1200" dirty="0" smtClean="0"/>
              <a:t>(550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가톨릭대학교 의과학연구원</a:t>
            </a:r>
            <a:r>
              <a:rPr lang="en-US" altLang="ko-KR" sz="1200" dirty="0" smtClean="0"/>
              <a:t>(550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</a:p>
          <a:p>
            <a:pPr marL="342900" indent="-342900"/>
            <a:r>
              <a:rPr lang="en-US" altLang="ko-KR" sz="1200" dirty="0" smtClean="0"/>
              <a:t>                </a:t>
            </a:r>
            <a:r>
              <a:rPr lang="ko-KR" altLang="en-US" sz="1200" dirty="0" smtClean="0"/>
              <a:t>연세대학교 의학연구센터 신규추진시설 </a:t>
            </a:r>
            <a:r>
              <a:rPr lang="en-US" altLang="ko-KR" sz="1200" dirty="0" smtClean="0"/>
              <a:t>(15,000cage </a:t>
            </a:r>
            <a:r>
              <a:rPr lang="ko-KR" altLang="en-US" sz="1200" dirty="0" smtClean="0"/>
              <a:t>규모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>
                <a:sym typeface="Wingdings" pitchFamily="2" charset="2"/>
              </a:rPr>
              <a:t>약 </a:t>
            </a:r>
            <a:r>
              <a:rPr lang="en-US" altLang="ko-KR" sz="1200" dirty="0" smtClean="0">
                <a:sym typeface="Wingdings" pitchFamily="2" charset="2"/>
              </a:rPr>
              <a:t>1000</a:t>
            </a:r>
            <a:r>
              <a:rPr lang="ko-KR" altLang="en-US" sz="1200" dirty="0" smtClean="0">
                <a:sym typeface="Wingdings" pitchFamily="2" charset="2"/>
              </a:rPr>
              <a:t>평 정도로 추정됨</a:t>
            </a:r>
            <a:r>
              <a:rPr lang="en-US" altLang="ko-KR" sz="1200" dirty="0" smtClean="0"/>
              <a:t>)</a:t>
            </a:r>
          </a:p>
          <a:p>
            <a:pPr marL="342900" indent="-342900"/>
            <a:r>
              <a:rPr lang="en-US" altLang="ko-KR" sz="1200" dirty="0" smtClean="0"/>
              <a:t>               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>
                <a:sym typeface="Wingdings" pitchFamily="2" charset="2"/>
              </a:rPr>
              <a:t>서울대 </a:t>
            </a:r>
            <a:r>
              <a:rPr lang="ko-KR" altLang="en-US" sz="1200" dirty="0" err="1" smtClean="0">
                <a:sym typeface="Wingdings" pitchFamily="2" charset="2"/>
              </a:rPr>
              <a:t>중앙동물실</a:t>
            </a:r>
            <a:r>
              <a:rPr lang="en-US" altLang="ko-KR" sz="1200" dirty="0" smtClean="0">
                <a:sym typeface="Wingdings" pitchFamily="2" charset="2"/>
              </a:rPr>
              <a:t>(</a:t>
            </a:r>
            <a:r>
              <a:rPr lang="ko-KR" altLang="en-US" sz="1200" dirty="0" smtClean="0">
                <a:sym typeface="Wingdings" pitchFamily="2" charset="2"/>
              </a:rPr>
              <a:t>단독건물</a:t>
            </a:r>
            <a:r>
              <a:rPr lang="en-US" altLang="ko-KR" sz="1200" dirty="0" smtClean="0">
                <a:sym typeface="Wingdings" pitchFamily="2" charset="2"/>
              </a:rPr>
              <a:t>, </a:t>
            </a:r>
            <a:r>
              <a:rPr lang="ko-KR" altLang="en-US" sz="1200" dirty="0" smtClean="0">
                <a:sym typeface="Wingdings" pitchFamily="2" charset="2"/>
              </a:rPr>
              <a:t>경쟁력 상실</a:t>
            </a:r>
            <a:r>
              <a:rPr lang="en-US" altLang="ko-KR" sz="1200" dirty="0" smtClean="0">
                <a:sym typeface="Wingdings" pitchFamily="2" charset="2"/>
              </a:rPr>
              <a:t>)</a:t>
            </a:r>
            <a:r>
              <a:rPr lang="ko-KR" altLang="en-US" sz="1200" dirty="0" smtClean="0">
                <a:sym typeface="Wingdings" pitchFamily="2" charset="2"/>
              </a:rPr>
              <a:t>을 제외하고 모두 연구동의 부속시설임</a:t>
            </a:r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endParaRPr lang="en-US" altLang="ko-KR" sz="1200" dirty="0" smtClean="0"/>
          </a:p>
          <a:p>
            <a:pPr marL="342900" indent="-342900"/>
            <a:r>
              <a:rPr lang="en-US" altLang="ko-KR" sz="1200" b="1" u="sng" dirty="0" smtClean="0"/>
              <a:t>2-2) </a:t>
            </a:r>
            <a:r>
              <a:rPr lang="ko-KR" altLang="en-US" sz="1200" b="1" u="sng" dirty="0" smtClean="0"/>
              <a:t>중기과제</a:t>
            </a:r>
            <a:r>
              <a:rPr lang="en-US" altLang="ko-KR" sz="1200" b="1" u="sng" dirty="0" smtClean="0"/>
              <a:t> - </a:t>
            </a:r>
            <a:r>
              <a:rPr lang="ko-KR" altLang="en-US" sz="1200" b="1" u="sng" dirty="0" err="1" smtClean="0"/>
              <a:t>중규모</a:t>
            </a:r>
            <a:r>
              <a:rPr lang="ko-KR" altLang="en-US" sz="1200" b="1" u="sng" dirty="0" smtClean="0"/>
              <a:t> 동물실험시설 설치</a:t>
            </a:r>
            <a:r>
              <a:rPr lang="en-US" altLang="ko-KR" sz="1200" b="1" u="sng" dirty="0" smtClean="0"/>
              <a:t>* </a:t>
            </a:r>
          </a:p>
          <a:p>
            <a:pPr marL="342900" indent="-342900"/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필요성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경쟁력 있는 연구의 필수요소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전국 주요대학 중 고려대학만 유일하게 </a:t>
            </a:r>
            <a:r>
              <a:rPr lang="ko-KR" altLang="en-US" sz="1200" dirty="0" err="1" smtClean="0"/>
              <a:t>경쟁력있는</a:t>
            </a:r>
            <a:r>
              <a:rPr lang="ko-KR" altLang="en-US" sz="1200" dirty="0" smtClean="0"/>
              <a:t> 동물시설 부재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추진기간</a:t>
            </a:r>
            <a:r>
              <a:rPr lang="en-US" altLang="ko-KR" sz="1200" dirty="0" smtClean="0"/>
              <a:t>: ~1</a:t>
            </a:r>
            <a:r>
              <a:rPr lang="ko-KR" altLang="en-US" sz="1200" dirty="0" smtClean="0"/>
              <a:t>년</a:t>
            </a:r>
            <a:r>
              <a:rPr lang="en-US" altLang="ko-KR" sz="1200" dirty="0" smtClean="0"/>
              <a:t> </a:t>
            </a:r>
            <a:r>
              <a:rPr lang="en-US" altLang="ko-KR" sz="1200" dirty="0" smtClean="0">
                <a:sym typeface="Wingdings" pitchFamily="2" charset="2"/>
              </a:rPr>
              <a:t>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각 단과대학별 동물실험시설 수요 고려하여 규모 결정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형태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주연구동의 부속시설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연구동의 부속시설 형태가 아니면 실효성 없음</a:t>
            </a:r>
            <a:r>
              <a:rPr lang="en-US" altLang="ko-KR" sz="1200" dirty="0" smtClean="0"/>
              <a:t>)</a:t>
            </a:r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규모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효율적 운영 위한 최소규모</a:t>
            </a:r>
            <a:r>
              <a:rPr lang="en-US" altLang="ko-KR" sz="1200" dirty="0" smtClean="0"/>
              <a:t>(200~300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필요</a:t>
            </a:r>
            <a:r>
              <a:rPr lang="en-US" altLang="ko-KR" sz="1200" dirty="0" smtClean="0"/>
              <a:t>, SPF/</a:t>
            </a:r>
            <a:r>
              <a:rPr lang="ko-KR" altLang="en-US" sz="1200" dirty="0" smtClean="0"/>
              <a:t>일반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중 동물 수용 가능한 시설</a:t>
            </a:r>
            <a:r>
              <a:rPr lang="en-US" altLang="ko-KR" sz="1200" dirty="0" smtClean="0"/>
              <a:t> </a:t>
            </a: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- </a:t>
            </a:r>
            <a:r>
              <a:rPr lang="ko-KR" altLang="en-US" sz="1200" dirty="0" smtClean="0"/>
              <a:t>예산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약 </a:t>
            </a:r>
            <a:r>
              <a:rPr lang="en-US" altLang="ko-KR" sz="1200" dirty="0" smtClean="0"/>
              <a:t>50</a:t>
            </a:r>
            <a:r>
              <a:rPr lang="ko-KR" altLang="en-US" sz="1200" dirty="0" smtClean="0"/>
              <a:t>억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시설비 </a:t>
            </a:r>
            <a:r>
              <a:rPr lang="en-US" altLang="ko-KR" sz="1200" dirty="0" smtClean="0"/>
              <a:t>30</a:t>
            </a:r>
            <a:r>
              <a:rPr lang="ko-KR" altLang="en-US" sz="1200" dirty="0" smtClean="0"/>
              <a:t>억 </a:t>
            </a:r>
            <a:r>
              <a:rPr lang="en-US" altLang="ko-KR" sz="1200" dirty="0" smtClean="0"/>
              <a:t>+ </a:t>
            </a:r>
            <a:r>
              <a:rPr lang="ko-KR" altLang="en-US" sz="1200" dirty="0" smtClean="0"/>
              <a:t>장비 </a:t>
            </a:r>
            <a:r>
              <a:rPr lang="en-US" altLang="ko-KR" sz="1200" dirty="0" smtClean="0"/>
              <a:t>20</a:t>
            </a:r>
            <a:r>
              <a:rPr lang="ko-KR" altLang="en-US" sz="1200" dirty="0" smtClean="0"/>
              <a:t>억</a:t>
            </a:r>
            <a:r>
              <a:rPr lang="en-US" altLang="ko-KR" sz="1200" dirty="0" smtClean="0"/>
              <a:t>)</a:t>
            </a:r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인력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수의사</a:t>
            </a:r>
            <a:r>
              <a:rPr lang="en-US" altLang="ko-KR" sz="1200" dirty="0" smtClean="0"/>
              <a:t>(1</a:t>
            </a:r>
            <a:r>
              <a:rPr lang="ko-KR" altLang="en-US" sz="1200" dirty="0" smtClean="0"/>
              <a:t>인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직원</a:t>
            </a:r>
            <a:r>
              <a:rPr lang="en-US" altLang="ko-KR" sz="1200" dirty="0" smtClean="0"/>
              <a:t>(5~10</a:t>
            </a:r>
            <a:r>
              <a:rPr lang="ko-KR" altLang="en-US" sz="1200" dirty="0" smtClean="0"/>
              <a:t>인</a:t>
            </a:r>
            <a:r>
              <a:rPr lang="en-US" altLang="ko-KR" sz="1200" dirty="0" smtClean="0"/>
              <a:t>)</a:t>
            </a:r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연간운영비</a:t>
            </a:r>
            <a:r>
              <a:rPr lang="en-US" altLang="ko-KR" sz="1200" dirty="0" smtClean="0"/>
              <a:t>: 5</a:t>
            </a:r>
            <a:r>
              <a:rPr lang="ko-KR" altLang="en-US" sz="1200" dirty="0" smtClean="0"/>
              <a:t>억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년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- </a:t>
            </a:r>
            <a:r>
              <a:rPr lang="ko-KR" altLang="en-US" sz="1200" dirty="0" smtClean="0"/>
              <a:t>주요 성패 결정요인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효율적 설계</a:t>
            </a:r>
            <a:r>
              <a:rPr lang="en-US" altLang="ko-KR" sz="1200" dirty="0" smtClean="0"/>
              <a:t>/ </a:t>
            </a:r>
            <a:r>
              <a:rPr lang="ko-KR" altLang="en-US" sz="1200" dirty="0" smtClean="0"/>
              <a:t>적절한 관리운영</a:t>
            </a:r>
            <a:r>
              <a:rPr lang="en-US" altLang="ko-KR" sz="1200" dirty="0" smtClean="0"/>
              <a:t>/ </a:t>
            </a:r>
            <a:r>
              <a:rPr lang="ko-KR" altLang="en-US" sz="1200" dirty="0" smtClean="0"/>
              <a:t>연구자 </a:t>
            </a:r>
            <a:r>
              <a:rPr lang="ko-KR" altLang="en-US" sz="1200" dirty="0" err="1" smtClean="0"/>
              <a:t>접근성</a:t>
            </a:r>
            <a:r>
              <a:rPr lang="ko-KR" altLang="en-US" sz="1200" dirty="0" smtClean="0"/>
              <a:t> 확보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투입예산대비 가장 효율적인 시설</a:t>
            </a:r>
            <a:r>
              <a:rPr lang="en-US" altLang="ko-KR" sz="1200" dirty="0" smtClean="0"/>
              <a:t>)</a:t>
            </a:r>
          </a:p>
          <a:p>
            <a:pPr marL="342900" indent="-342900"/>
            <a:r>
              <a:rPr lang="en-US" altLang="ko-KR" sz="1200" dirty="0" smtClean="0"/>
              <a:t>      * </a:t>
            </a:r>
            <a:r>
              <a:rPr lang="ko-KR" altLang="en-US" sz="1200" dirty="0" smtClean="0"/>
              <a:t>참고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서울대 </a:t>
            </a:r>
            <a:r>
              <a:rPr lang="ko-KR" altLang="en-US" sz="1200" dirty="0" err="1" smtClean="0"/>
              <a:t>생명과학부</a:t>
            </a:r>
            <a:r>
              <a:rPr lang="en-US" altLang="ko-KR" sz="1200" dirty="0" smtClean="0"/>
              <a:t>(250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서울대 수의대</a:t>
            </a:r>
            <a:r>
              <a:rPr lang="en-US" altLang="ko-KR" sz="1200" dirty="0" smtClean="0"/>
              <a:t>(250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연세대학교</a:t>
            </a:r>
            <a:r>
              <a:rPr lang="en-US" altLang="ko-KR" sz="1200" dirty="0" smtClean="0"/>
              <a:t>(200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한양대 의대</a:t>
            </a:r>
            <a:r>
              <a:rPr lang="en-US" altLang="ko-KR" sz="1200" dirty="0" smtClean="0"/>
              <a:t>(285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), </a:t>
            </a:r>
          </a:p>
          <a:p>
            <a:pPr marL="342900" indent="-342900"/>
            <a:r>
              <a:rPr lang="en-US" altLang="ko-KR" sz="1200" dirty="0" smtClean="0"/>
              <a:t>                </a:t>
            </a:r>
            <a:r>
              <a:rPr lang="ko-KR" altLang="en-US" sz="1200" dirty="0" smtClean="0"/>
              <a:t>이화여대 실험동물유전체 연구센터</a:t>
            </a:r>
            <a:r>
              <a:rPr lang="en-US" altLang="ko-KR" sz="1200" dirty="0" smtClean="0"/>
              <a:t>(300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)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>
                <a:sym typeface="Wingdings" pitchFamily="2" charset="2"/>
              </a:rPr>
              <a:t>모두 연구건물의 부속시설임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* </a:t>
            </a:r>
            <a:r>
              <a:rPr lang="ko-KR" altLang="en-US" sz="1200" dirty="0" smtClean="0"/>
              <a:t>생명과학대학 긴급현안 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중규모</a:t>
            </a:r>
            <a:r>
              <a:rPr lang="ko-KR" altLang="en-US" sz="1200" dirty="0" smtClean="0"/>
              <a:t> 신규</a:t>
            </a:r>
            <a:r>
              <a:rPr lang="en-US" altLang="ko-KR" sz="1200" dirty="0" smtClean="0"/>
              <a:t>SPF </a:t>
            </a:r>
            <a:r>
              <a:rPr lang="ko-KR" altLang="en-US" sz="1200" dirty="0" err="1" smtClean="0"/>
              <a:t>동물사육실</a:t>
            </a:r>
            <a:r>
              <a:rPr lang="ko-KR" altLang="en-US" sz="1200" dirty="0" smtClean="0"/>
              <a:t> 개장 시급함</a:t>
            </a:r>
            <a:r>
              <a:rPr lang="en-US" altLang="ko-KR" sz="1200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4395" y="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Page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571736" y="214290"/>
            <a:ext cx="38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고려대학교 실험동물시설 관리 방안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5720" y="666351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시설확충</a:t>
            </a:r>
            <a:r>
              <a:rPr lang="en-US" altLang="ko-KR" dirty="0" smtClean="0"/>
              <a:t>/</a:t>
            </a:r>
            <a:r>
              <a:rPr lang="ko-KR" altLang="en-US" dirty="0" smtClean="0"/>
              <a:t>개선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5720" y="1094979"/>
            <a:ext cx="86439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200" b="1" u="sng" dirty="0" smtClean="0"/>
              <a:t>2-3) </a:t>
            </a:r>
            <a:r>
              <a:rPr lang="ko-KR" altLang="en-US" sz="1200" b="1" u="sng" dirty="0" smtClean="0"/>
              <a:t>단기과제 </a:t>
            </a:r>
            <a:r>
              <a:rPr lang="en-US" altLang="ko-KR" sz="1200" b="1" u="sng" dirty="0" smtClean="0"/>
              <a:t>1</a:t>
            </a:r>
            <a:r>
              <a:rPr lang="ko-KR" altLang="en-US" sz="1200" b="1" u="sng" dirty="0" smtClean="0"/>
              <a:t> </a:t>
            </a:r>
            <a:r>
              <a:rPr lang="en-US" altLang="ko-KR" sz="1200" b="1" u="sng" dirty="0" smtClean="0"/>
              <a:t>- </a:t>
            </a:r>
            <a:r>
              <a:rPr lang="ko-KR" altLang="en-US" sz="1200" b="1" u="sng" dirty="0" smtClean="0"/>
              <a:t>기존 소규모 동물시설 운영의 효율화 </a:t>
            </a:r>
            <a:endParaRPr lang="en-US" altLang="ko-KR" sz="1200" b="1" u="sng" dirty="0" smtClean="0"/>
          </a:p>
          <a:p>
            <a:pPr marL="342900" indent="-342900"/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필요성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각 단과대학별 산재한 다수의 소규모 동물시설을 효율적으로 운영할 필요 있음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            </a:t>
            </a:r>
            <a:r>
              <a:rPr lang="ko-KR" altLang="en-US" sz="1200" dirty="0" smtClean="0"/>
              <a:t>일부를 제외하고 평균 </a:t>
            </a:r>
            <a:r>
              <a:rPr lang="en-US" altLang="ko-KR" sz="1200" dirty="0" smtClean="0"/>
              <a:t>10</a:t>
            </a:r>
            <a:r>
              <a:rPr lang="ko-KR" altLang="en-US" sz="1200" dirty="0" smtClean="0"/>
              <a:t>평 이하 소규모로 단순 사육기능 외 연구지원 불가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/>
              <a:t>비효율적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연구경쟁력 상실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추진기간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대학의 지원의지만 있으면 즉시 시행 가능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현황 및 규모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고려대학교 내 총 </a:t>
            </a:r>
            <a:r>
              <a:rPr lang="en-US" altLang="ko-KR" sz="1200" dirty="0" smtClean="0"/>
              <a:t>78</a:t>
            </a:r>
            <a:r>
              <a:rPr lang="ko-KR" altLang="en-US" sz="1200" dirty="0" smtClean="0"/>
              <a:t>개 소규모 </a:t>
            </a:r>
            <a:r>
              <a:rPr lang="ko-KR" altLang="en-US" sz="1200" dirty="0" err="1" smtClean="0"/>
              <a:t>동물실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총면적 약 </a:t>
            </a:r>
            <a:r>
              <a:rPr lang="en-US" altLang="ko-KR" sz="1200" dirty="0" smtClean="0"/>
              <a:t>750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실험동물윤리위원회 </a:t>
            </a:r>
            <a:r>
              <a:rPr lang="en-US" altLang="ko-KR" sz="1200" dirty="0" smtClean="0"/>
              <a:t>2009</a:t>
            </a:r>
            <a:r>
              <a:rPr lang="ko-KR" altLang="en-US" sz="1200" dirty="0" smtClean="0"/>
              <a:t>년 조사자료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이 산재 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교내 일부 모범적 시설의 경우 운영지원만으로도 시설 활성화와 연구지원 강화 가능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급선무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시설개선</a:t>
            </a:r>
            <a:r>
              <a:rPr lang="en-US" altLang="ko-KR" sz="1200" dirty="0" smtClean="0"/>
              <a:t>/ </a:t>
            </a:r>
            <a:r>
              <a:rPr lang="ko-KR" altLang="en-US" sz="1200" dirty="0" smtClean="0"/>
              <a:t>실무직원에 대한 인건비지원</a:t>
            </a:r>
            <a:r>
              <a:rPr lang="en-US" altLang="ko-KR" sz="1200" dirty="0" smtClean="0"/>
              <a:t>/ </a:t>
            </a:r>
            <a:r>
              <a:rPr lang="ko-KR" altLang="en-US" sz="1200" dirty="0" smtClean="0"/>
              <a:t>수의사 고용 지원 등 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* </a:t>
            </a:r>
            <a:r>
              <a:rPr lang="ko-KR" altLang="en-US" sz="1200" dirty="0" smtClean="0">
                <a:sym typeface="Wingdings" pitchFamily="2" charset="2"/>
              </a:rPr>
              <a:t>참고</a:t>
            </a:r>
            <a:r>
              <a:rPr lang="en-US" altLang="ko-KR" sz="1200" dirty="0" smtClean="0">
                <a:sym typeface="Wingdings" pitchFamily="2" charset="2"/>
              </a:rPr>
              <a:t>: </a:t>
            </a:r>
            <a:r>
              <a:rPr lang="ko-KR" altLang="en-US" sz="1200" dirty="0" smtClean="0">
                <a:sym typeface="Wingdings" pitchFamily="2" charset="2"/>
              </a:rPr>
              <a:t>실험동물에 관한 법률에 의해 우수동물실험시설 등록</a:t>
            </a:r>
            <a:r>
              <a:rPr lang="en-US" altLang="ko-KR" sz="1200" dirty="0" smtClean="0">
                <a:sym typeface="Wingdings" pitchFamily="2" charset="2"/>
              </a:rPr>
              <a:t>(2010</a:t>
            </a:r>
            <a:r>
              <a:rPr lang="ko-KR" altLang="en-US" sz="1200" dirty="0" smtClean="0">
                <a:sym typeface="Wingdings" pitchFamily="2" charset="2"/>
              </a:rPr>
              <a:t>년 </a:t>
            </a:r>
            <a:r>
              <a:rPr lang="en-US" altLang="ko-KR" sz="1200" dirty="0" smtClean="0">
                <a:sym typeface="Wingdings" pitchFamily="2" charset="2"/>
              </a:rPr>
              <a:t>3</a:t>
            </a:r>
            <a:r>
              <a:rPr lang="ko-KR" altLang="en-US" sz="1200" dirty="0" smtClean="0">
                <a:sym typeface="Wingdings" pitchFamily="2" charset="2"/>
              </a:rPr>
              <a:t>월까지</a:t>
            </a:r>
            <a:r>
              <a:rPr lang="en-US" altLang="ko-KR" sz="1200" dirty="0" smtClean="0">
                <a:sym typeface="Wingdings" pitchFamily="2" charset="2"/>
              </a:rPr>
              <a:t>) </a:t>
            </a:r>
            <a:r>
              <a:rPr lang="ko-KR" altLang="en-US" sz="1200" dirty="0" smtClean="0">
                <a:sym typeface="Wingdings" pitchFamily="2" charset="2"/>
              </a:rPr>
              <a:t>위해서는 수의사 고용이 의무사항임</a:t>
            </a:r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dirty="0" smtClean="0"/>
              <a:t>       - </a:t>
            </a:r>
            <a:r>
              <a:rPr lang="ko-KR" altLang="en-US" sz="1200" dirty="0" smtClean="0"/>
              <a:t>모범적 사례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생명과학대학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녹지관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               –</a:t>
            </a:r>
            <a:r>
              <a:rPr lang="ko-KR" altLang="en-US" sz="1200" dirty="0" smtClean="0"/>
              <a:t> 약</a:t>
            </a:r>
            <a:r>
              <a:rPr lang="en-US" altLang="ko-KR" sz="1200" dirty="0" smtClean="0"/>
              <a:t>100</a:t>
            </a:r>
            <a:r>
              <a:rPr lang="ko-KR" altLang="en-US" sz="1200" dirty="0" smtClean="0"/>
              <a:t>평</a:t>
            </a:r>
            <a:r>
              <a:rPr lang="en-US" altLang="ko-KR" sz="1200" dirty="0" smtClean="0"/>
              <a:t>(3</a:t>
            </a:r>
            <a:r>
              <a:rPr lang="ko-KR" altLang="en-US" sz="1200" dirty="0" err="1" smtClean="0"/>
              <a:t>개실로</a:t>
            </a:r>
            <a:r>
              <a:rPr lang="ko-KR" altLang="en-US" sz="1200" dirty="0" smtClean="0"/>
              <a:t> 분할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평균 </a:t>
            </a:r>
            <a:r>
              <a:rPr lang="en-US" altLang="ko-KR" sz="1200" dirty="0" smtClean="0"/>
              <a:t>1,500cage/6,000</a:t>
            </a:r>
            <a:r>
              <a:rPr lang="ko-KR" altLang="en-US" sz="1200" dirty="0" smtClean="0"/>
              <a:t>마리 </a:t>
            </a:r>
            <a:r>
              <a:rPr lang="ko-KR" altLang="en-US" sz="1200" dirty="0" err="1" smtClean="0"/>
              <a:t>소동물</a:t>
            </a:r>
            <a:r>
              <a:rPr lang="ko-KR" altLang="en-US" sz="1200" dirty="0" smtClean="0"/>
              <a:t> 상시 유지</a:t>
            </a:r>
            <a:r>
              <a:rPr lang="en-US" altLang="ko-KR" sz="1200" dirty="0" smtClean="0"/>
              <a:t>, </a:t>
            </a:r>
          </a:p>
          <a:p>
            <a:pPr marL="342900" indent="-342900"/>
            <a:r>
              <a:rPr lang="en-US" altLang="ko-KR" sz="1200" dirty="0" smtClean="0"/>
              <a:t>                      - </a:t>
            </a:r>
            <a:r>
              <a:rPr lang="ko-KR" altLang="en-US" sz="1200" dirty="0" smtClean="0"/>
              <a:t>약 </a:t>
            </a:r>
            <a:r>
              <a:rPr lang="en-US" altLang="ko-KR" sz="1200" dirty="0" smtClean="0"/>
              <a:t>30</a:t>
            </a:r>
            <a:r>
              <a:rPr lang="ko-KR" altLang="en-US" sz="1200" dirty="0" smtClean="0"/>
              <a:t>개 연구실 사용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예산</a:t>
            </a:r>
            <a:r>
              <a:rPr lang="en-US" altLang="ko-KR" sz="1200" dirty="0" smtClean="0"/>
              <a:t> 2</a:t>
            </a:r>
            <a:r>
              <a:rPr lang="ko-KR" altLang="en-US" sz="1200" dirty="0" smtClean="0"/>
              <a:t>억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임시직원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명 고용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사용자들에게 동물실험 전주기적 서비스 제공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               - </a:t>
            </a:r>
            <a:r>
              <a:rPr lang="ko-KR" altLang="en-US" sz="1200" dirty="0" err="1" smtClean="0"/>
              <a:t>실험동물사육실</a:t>
            </a:r>
            <a:r>
              <a:rPr lang="ko-KR" altLang="en-US" sz="1200" dirty="0" smtClean="0"/>
              <a:t> 관리위원회</a:t>
            </a:r>
            <a:r>
              <a:rPr lang="en-US" altLang="ko-KR" sz="1200" dirty="0" smtClean="0"/>
              <a:t>(5</a:t>
            </a:r>
            <a:r>
              <a:rPr lang="ko-KR" altLang="en-US" sz="1200" dirty="0" smtClean="0"/>
              <a:t>인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에서 관리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전적으로 관리교수들의 봉사에 의존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/>
              <a:t>                      - </a:t>
            </a:r>
            <a:r>
              <a:rPr lang="ko-KR" altLang="en-US" sz="1200" dirty="0" smtClean="0"/>
              <a:t>운영경비 전액 사용자 부담 </a:t>
            </a:r>
            <a:r>
              <a:rPr lang="en-US" altLang="ko-KR" sz="1200" dirty="0" smtClean="0"/>
              <a:t>– </a:t>
            </a:r>
            <a:r>
              <a:rPr lang="ko-KR" altLang="en-US" sz="1200" dirty="0" smtClean="0"/>
              <a:t>경쟁력 있는 연구 수행 불가 </a:t>
            </a:r>
            <a:endParaRPr lang="en-US" altLang="ko-KR" sz="1200" dirty="0" smtClean="0"/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              - </a:t>
            </a:r>
            <a:r>
              <a:rPr lang="ko-KR" altLang="en-US" sz="1200" b="1" dirty="0" smtClean="0">
                <a:sym typeface="Wingdings" pitchFamily="2" charset="2"/>
              </a:rPr>
              <a:t>수의사 고용 및 직원 인건비</a:t>
            </a:r>
            <a:r>
              <a:rPr lang="en-US" altLang="ko-KR" sz="1200" b="1" dirty="0" smtClean="0">
                <a:sym typeface="Wingdings" pitchFamily="2" charset="2"/>
              </a:rPr>
              <a:t>/ </a:t>
            </a:r>
            <a:r>
              <a:rPr lang="ko-KR" altLang="en-US" sz="1200" b="1" dirty="0" smtClean="0">
                <a:sym typeface="Wingdings" pitchFamily="2" charset="2"/>
              </a:rPr>
              <a:t>시설유지 비용 지원 필요 </a:t>
            </a:r>
            <a:r>
              <a:rPr lang="en-US" altLang="ko-KR" sz="1200" b="1" dirty="0" smtClean="0">
                <a:sym typeface="Wingdings" pitchFamily="2" charset="2"/>
              </a:rPr>
              <a:t>(1~2</a:t>
            </a:r>
            <a:r>
              <a:rPr lang="ko-KR" altLang="en-US" sz="1200" b="1" dirty="0" smtClean="0">
                <a:sym typeface="Wingdings" pitchFamily="2" charset="2"/>
              </a:rPr>
              <a:t>억</a:t>
            </a:r>
            <a:r>
              <a:rPr lang="en-US" altLang="ko-KR" sz="1200" b="1" dirty="0" smtClean="0">
                <a:sym typeface="Wingdings" pitchFamily="2" charset="2"/>
              </a:rPr>
              <a:t>/</a:t>
            </a:r>
            <a:r>
              <a:rPr lang="ko-KR" altLang="en-US" sz="1200" b="1" dirty="0" smtClean="0">
                <a:sym typeface="Wingdings" pitchFamily="2" charset="2"/>
              </a:rPr>
              <a:t>년</a:t>
            </a:r>
            <a:r>
              <a:rPr lang="en-US" altLang="ko-KR" sz="1200" b="1" dirty="0" smtClean="0">
                <a:sym typeface="Wingdings" pitchFamily="2" charset="2"/>
              </a:rPr>
              <a:t>)   </a:t>
            </a:r>
          </a:p>
          <a:p>
            <a:pPr marL="342900" indent="-342900"/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b="1" u="sng" dirty="0" smtClean="0">
                <a:sym typeface="Wingdings" pitchFamily="2" charset="2"/>
              </a:rPr>
              <a:t>2-4) </a:t>
            </a:r>
            <a:r>
              <a:rPr lang="ko-KR" altLang="en-US" sz="1200" b="1" u="sng" dirty="0" smtClean="0">
                <a:sym typeface="Wingdings" pitchFamily="2" charset="2"/>
              </a:rPr>
              <a:t>단기과제 </a:t>
            </a:r>
            <a:r>
              <a:rPr lang="en-US" altLang="ko-KR" sz="1200" b="1" u="sng" dirty="0" smtClean="0">
                <a:sym typeface="Wingdings" pitchFamily="2" charset="2"/>
              </a:rPr>
              <a:t>2 – </a:t>
            </a:r>
            <a:r>
              <a:rPr lang="ko-KR" altLang="en-US" sz="1200" b="1" u="sng" dirty="0" smtClean="0">
                <a:sym typeface="Wingdings" pitchFamily="2" charset="2"/>
              </a:rPr>
              <a:t>기존 소규모 동물시설 관리 주체의 단순명료화</a:t>
            </a:r>
            <a:r>
              <a:rPr lang="en-US" altLang="ko-KR" sz="1200" b="1" u="sng" dirty="0" smtClean="0">
                <a:sym typeface="Wingdings" pitchFamily="2" charset="2"/>
              </a:rPr>
              <a:t>/</a:t>
            </a:r>
            <a:r>
              <a:rPr lang="ko-KR" altLang="en-US" sz="1200" b="1" u="sng" dirty="0" smtClean="0">
                <a:sym typeface="Wingdings" pitchFamily="2" charset="2"/>
              </a:rPr>
              <a:t>공식화</a:t>
            </a:r>
            <a:endParaRPr lang="en-US" altLang="ko-KR" sz="1200" b="1" u="sng" dirty="0" smtClean="0">
              <a:sym typeface="Wingdings" pitchFamily="2" charset="2"/>
            </a:endParaRPr>
          </a:p>
          <a:p>
            <a:pPr marL="342900" indent="-342900"/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- </a:t>
            </a:r>
            <a:r>
              <a:rPr lang="ko-KR" altLang="en-US" sz="1200" dirty="0" smtClean="0">
                <a:sym typeface="Wingdings" pitchFamily="2" charset="2"/>
              </a:rPr>
              <a:t>필요성</a:t>
            </a:r>
            <a:r>
              <a:rPr lang="en-US" altLang="ko-KR" sz="1200" dirty="0" smtClean="0">
                <a:sym typeface="Wingdings" pitchFamily="2" charset="2"/>
              </a:rPr>
              <a:t>: </a:t>
            </a:r>
            <a:r>
              <a:rPr lang="ko-KR" altLang="en-US" sz="1200" dirty="0" smtClean="0">
                <a:sym typeface="Wingdings" pitchFamily="2" charset="2"/>
              </a:rPr>
              <a:t>교내 동물사육시설의 대부분이 관리주체 불명확</a:t>
            </a:r>
            <a:r>
              <a:rPr lang="en-US" altLang="ko-KR" sz="1200" dirty="0" smtClean="0">
                <a:sym typeface="Wingdings" pitchFamily="2" charset="2"/>
              </a:rPr>
              <a:t>, </a:t>
            </a:r>
            <a:r>
              <a:rPr lang="ko-KR" altLang="en-US" sz="1200" dirty="0" smtClean="0">
                <a:sym typeface="Wingdings" pitchFamily="2" charset="2"/>
              </a:rPr>
              <a:t>개인 교수들의 임의적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배타적 관리 </a:t>
            </a:r>
            <a:r>
              <a:rPr lang="en-US" altLang="ko-KR" sz="1200" dirty="0" smtClean="0">
                <a:sym typeface="Wingdings" pitchFamily="2" charset="2"/>
              </a:rPr>
              <a:t> </a:t>
            </a: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- </a:t>
            </a:r>
            <a:r>
              <a:rPr lang="ko-KR" altLang="en-US" sz="1200" dirty="0" smtClean="0">
                <a:sym typeface="Wingdings" pitchFamily="2" charset="2"/>
              </a:rPr>
              <a:t>문제점</a:t>
            </a:r>
            <a:r>
              <a:rPr lang="en-US" altLang="ko-KR" sz="1200" dirty="0" smtClean="0">
                <a:sym typeface="Wingdings" pitchFamily="2" charset="2"/>
              </a:rPr>
              <a:t>: </a:t>
            </a:r>
            <a:r>
              <a:rPr lang="ko-KR" altLang="en-US" sz="1200" dirty="0" smtClean="0">
                <a:sym typeface="Wingdings" pitchFamily="2" charset="2"/>
              </a:rPr>
              <a:t>실질적으로 많은 공간을 점유하면서도 연구지원 기능은 미약함</a:t>
            </a:r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- </a:t>
            </a:r>
            <a:r>
              <a:rPr lang="ko-KR" altLang="en-US" sz="1200" dirty="0" smtClean="0">
                <a:sym typeface="Wingdings" pitchFamily="2" charset="2"/>
              </a:rPr>
              <a:t>사례</a:t>
            </a:r>
            <a:r>
              <a:rPr lang="en-US" altLang="ko-KR" sz="1200" dirty="0" smtClean="0">
                <a:sym typeface="Wingdings" pitchFamily="2" charset="2"/>
              </a:rPr>
              <a:t>: CJ </a:t>
            </a:r>
            <a:r>
              <a:rPr lang="ko-KR" altLang="en-US" sz="1200" dirty="0" smtClean="0">
                <a:sym typeface="Wingdings" pitchFamily="2" charset="2"/>
              </a:rPr>
              <a:t>식품안전관 </a:t>
            </a:r>
            <a:r>
              <a:rPr lang="ko-KR" altLang="en-US" sz="1200" dirty="0" err="1" smtClean="0">
                <a:sym typeface="Wingdings" pitchFamily="2" charset="2"/>
              </a:rPr>
              <a:t>실험동물실</a:t>
            </a:r>
            <a:r>
              <a:rPr lang="en-US" altLang="ko-KR" sz="1200" dirty="0" smtClean="0">
                <a:sym typeface="Wingdings" pitchFamily="2" charset="2"/>
              </a:rPr>
              <a:t>  </a:t>
            </a:r>
            <a:r>
              <a:rPr lang="ko-KR" altLang="en-US" sz="1200" dirty="0" smtClean="0">
                <a:sym typeface="Wingdings" pitchFamily="2" charset="2"/>
              </a:rPr>
              <a:t>총예산 약</a:t>
            </a:r>
            <a:r>
              <a:rPr lang="en-US" altLang="ko-KR" sz="1200" dirty="0" smtClean="0">
                <a:sym typeface="Wingdings" pitchFamily="2" charset="2"/>
              </a:rPr>
              <a:t>5</a:t>
            </a:r>
            <a:r>
              <a:rPr lang="ko-KR" altLang="en-US" sz="1200" dirty="0" smtClean="0">
                <a:sym typeface="Wingdings" pitchFamily="2" charset="2"/>
              </a:rPr>
              <a:t>억 투입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약 </a:t>
            </a:r>
            <a:r>
              <a:rPr lang="en-US" altLang="ko-KR" sz="1200" dirty="0" smtClean="0">
                <a:sym typeface="Wingdings" pitchFamily="2" charset="2"/>
              </a:rPr>
              <a:t>80</a:t>
            </a:r>
            <a:r>
              <a:rPr lang="ko-KR" altLang="en-US" sz="1200" dirty="0" smtClean="0">
                <a:sym typeface="Wingdings" pitchFamily="2" charset="2"/>
              </a:rPr>
              <a:t>평의 개별 분리 </a:t>
            </a:r>
            <a:r>
              <a:rPr lang="en-US" altLang="ko-KR" sz="1200" dirty="0" smtClean="0">
                <a:sym typeface="Wingdings" pitchFamily="2" charset="2"/>
              </a:rPr>
              <a:t>cage rack</a:t>
            </a:r>
            <a:r>
              <a:rPr lang="ko-KR" altLang="en-US" sz="1200" dirty="0" smtClean="0">
                <a:sym typeface="Wingdings" pitchFamily="2" charset="2"/>
              </a:rPr>
              <a:t> 갖춘 현존 고려대 최고 시설</a:t>
            </a:r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                                               </a:t>
            </a:r>
            <a:r>
              <a:rPr lang="ko-KR" altLang="en-US" sz="1200" dirty="0" smtClean="0">
                <a:sym typeface="Wingdings" pitchFamily="2" charset="2"/>
              </a:rPr>
              <a:t>동물실험시설 사용자와 관리 주체의 불일치</a:t>
            </a:r>
            <a:r>
              <a:rPr lang="en-US" altLang="ko-KR" sz="1200" dirty="0" smtClean="0">
                <a:sym typeface="Wingdings" pitchFamily="2" charset="2"/>
              </a:rPr>
              <a:t>, </a:t>
            </a: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                                                 </a:t>
            </a:r>
            <a:r>
              <a:rPr lang="ko-KR" altLang="en-US" sz="1200" dirty="0" smtClean="0">
                <a:sym typeface="Wingdings" pitchFamily="2" charset="2"/>
              </a:rPr>
              <a:t>개장 후 </a:t>
            </a:r>
            <a:r>
              <a:rPr lang="en-US" altLang="ko-KR" sz="1200" dirty="0" smtClean="0">
                <a:sym typeface="Wingdings" pitchFamily="2" charset="2"/>
              </a:rPr>
              <a:t> 3</a:t>
            </a:r>
            <a:r>
              <a:rPr lang="ko-KR" altLang="en-US" sz="1200" dirty="0" smtClean="0">
                <a:sym typeface="Wingdings" pitchFamily="2" charset="2"/>
              </a:rPr>
              <a:t>년 동안 사용하고 있지 못함</a:t>
            </a:r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- </a:t>
            </a:r>
            <a:r>
              <a:rPr lang="ko-KR" altLang="en-US" sz="1200" dirty="0" smtClean="0">
                <a:sym typeface="Wingdings" pitchFamily="2" charset="2"/>
              </a:rPr>
              <a:t>해결방안</a:t>
            </a:r>
            <a:r>
              <a:rPr lang="en-US" altLang="ko-KR" sz="1200" dirty="0" smtClean="0">
                <a:sym typeface="Wingdings" pitchFamily="2" charset="2"/>
              </a:rPr>
              <a:t>: a) </a:t>
            </a:r>
            <a:r>
              <a:rPr lang="ko-KR" altLang="en-US" sz="1200" dirty="0" smtClean="0">
                <a:sym typeface="Wingdings" pitchFamily="2" charset="2"/>
              </a:rPr>
              <a:t>앞으로 설치될 고려대학교 동물실험자원 관리위원회에서 통합 관리 </a:t>
            </a:r>
            <a:r>
              <a:rPr lang="en-US" altLang="ko-KR" sz="1200" dirty="0" smtClean="0">
                <a:sym typeface="Wingdings" pitchFamily="2" charset="2"/>
              </a:rPr>
              <a:t></a:t>
            </a:r>
            <a:r>
              <a:rPr lang="ko-KR" altLang="en-US" sz="1200" dirty="0" smtClean="0">
                <a:sym typeface="Wingdings" pitchFamily="2" charset="2"/>
              </a:rPr>
              <a:t> 실질적 사용 가능 방안 모색</a:t>
            </a:r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               b) </a:t>
            </a:r>
            <a:r>
              <a:rPr lang="ko-KR" altLang="en-US" sz="1200" dirty="0" smtClean="0">
                <a:sym typeface="Wingdings" pitchFamily="2" charset="2"/>
              </a:rPr>
              <a:t>생명과학대학 동관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서관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식품안전관 통합 </a:t>
            </a:r>
            <a:r>
              <a:rPr lang="ko-KR" altLang="en-US" sz="1200" dirty="0" err="1" smtClean="0">
                <a:sym typeface="Wingdings" pitchFamily="2" charset="2"/>
              </a:rPr>
              <a:t>동물사육실</a:t>
            </a:r>
            <a:r>
              <a:rPr lang="ko-KR" altLang="en-US" sz="1200" dirty="0" smtClean="0">
                <a:sym typeface="Wingdings" pitchFamily="2" charset="2"/>
              </a:rPr>
              <a:t> 운영위원회에서 관리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감독</a:t>
            </a:r>
            <a:endParaRPr lang="en-US" altLang="ko-KR" sz="1200" dirty="0" smtClean="0">
              <a:sym typeface="Wingdings" pitchFamily="2" charset="2"/>
            </a:endParaRPr>
          </a:p>
          <a:p>
            <a:pPr marL="342900" indent="-342900"/>
            <a:r>
              <a:rPr lang="en-US" altLang="ko-KR" sz="1200" dirty="0" smtClean="0">
                <a:sym typeface="Wingdings" pitchFamily="2" charset="2"/>
              </a:rPr>
              <a:t>                       c) </a:t>
            </a:r>
            <a:r>
              <a:rPr lang="ko-KR" altLang="en-US" sz="1200" dirty="0" smtClean="0">
                <a:sym typeface="Wingdings" pitchFamily="2" charset="2"/>
              </a:rPr>
              <a:t>생명과학대학 녹지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동관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서관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err="1" smtClean="0">
                <a:sym typeface="Wingdings" pitchFamily="2" charset="2"/>
              </a:rPr>
              <a:t>식품안전관을</a:t>
            </a:r>
            <a:r>
              <a:rPr lang="ko-KR" altLang="en-US" sz="1200" dirty="0" smtClean="0">
                <a:sym typeface="Wingdings" pitchFamily="2" charset="2"/>
              </a:rPr>
              <a:t> 통합 관리하는 운영위원회에서 관리</a:t>
            </a:r>
            <a:r>
              <a:rPr lang="en-US" altLang="ko-KR" sz="1200" dirty="0" smtClean="0">
                <a:sym typeface="Wingdings" pitchFamily="2" charset="2"/>
              </a:rPr>
              <a:t>/</a:t>
            </a:r>
            <a:r>
              <a:rPr lang="ko-KR" altLang="en-US" sz="1200" dirty="0" smtClean="0">
                <a:sym typeface="Wingdings" pitchFamily="2" charset="2"/>
              </a:rPr>
              <a:t>감독</a:t>
            </a:r>
            <a:r>
              <a:rPr lang="en-US" altLang="ko-KR" sz="1200" dirty="0" smtClean="0">
                <a:sym typeface="Wingdings" pitchFamily="2" charset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4395" y="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Page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1079</Words>
  <Application>Microsoft Office PowerPoint</Application>
  <PresentationFormat>화면 슬라이드 쇼(4:3)</PresentationFormat>
  <Paragraphs>152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고려대학교 실험동물</dc:title>
  <dc:creator>박세호</dc:creator>
  <cp:lastModifiedBy>박세호</cp:lastModifiedBy>
  <cp:revision>101</cp:revision>
  <dcterms:created xsi:type="dcterms:W3CDTF">2010-02-23T00:43:48Z</dcterms:created>
  <dcterms:modified xsi:type="dcterms:W3CDTF">2010-03-02T23:41:38Z</dcterms:modified>
</cp:coreProperties>
</file>